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  <p:sldMasterId id="2147484609" r:id="rId2"/>
  </p:sldMasterIdLst>
  <p:notesMasterIdLst>
    <p:notesMasterId r:id="rId16"/>
  </p:notesMasterIdLst>
  <p:handoutMasterIdLst>
    <p:handoutMasterId r:id="rId17"/>
  </p:handoutMasterIdLst>
  <p:sldIdLst>
    <p:sldId id="1203" r:id="rId3"/>
    <p:sldId id="1256" r:id="rId4"/>
    <p:sldId id="1254" r:id="rId5"/>
    <p:sldId id="1251" r:id="rId6"/>
    <p:sldId id="1257" r:id="rId7"/>
    <p:sldId id="1258" r:id="rId8"/>
    <p:sldId id="1259" r:id="rId9"/>
    <p:sldId id="1263" r:id="rId10"/>
    <p:sldId id="1260" r:id="rId11"/>
    <p:sldId id="1255" r:id="rId12"/>
    <p:sldId id="1252" r:id="rId13"/>
    <p:sldId id="1262" r:id="rId14"/>
    <p:sldId id="1261" r:id="rId15"/>
  </p:sldIdLst>
  <p:sldSz cx="9144000" cy="6858000" type="screen4x3"/>
  <p:notesSz cx="7104063" cy="1023461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utzer03" initials="B" lastIdx="1" clrIdx="0">
    <p:extLst>
      <p:ext uri="{19B8F6BF-5375-455C-9EA6-DF929625EA0E}">
        <p15:presenceInfo xmlns:p15="http://schemas.microsoft.com/office/powerpoint/2012/main" userId="Benutzer0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B0AC00"/>
    <a:srgbClr val="FF9933"/>
    <a:srgbClr val="0033CC"/>
    <a:srgbClr val="FF9900"/>
    <a:srgbClr val="CC9900"/>
    <a:srgbClr val="FF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43" autoAdjust="0"/>
    <p:restoredTop sz="95144" autoAdjust="0"/>
  </p:normalViewPr>
  <p:slideViewPr>
    <p:cSldViewPr>
      <p:cViewPr varScale="1">
        <p:scale>
          <a:sx n="95" d="100"/>
          <a:sy n="95" d="100"/>
        </p:scale>
        <p:origin x="6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2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425" y="2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3441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425" y="9723441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843F2E99-66E7-45B6-82AF-8396870167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7327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425" y="2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786" y="4860926"/>
            <a:ext cx="5210493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3441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425" y="9723441"/>
            <a:ext cx="3078639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D279DE00-3A50-4E57-A65B-081B249E2A2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74899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1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4493" indent="-309421" defTabSz="9901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37681" indent="-247536" defTabSz="9901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32754" indent="-247536" defTabSz="9901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27826" indent="-247536" defTabSz="9901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84817" indent="-247536" defTabSz="9901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807" indent="-247536" defTabSz="9901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98797" indent="-247536" defTabSz="9901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55787" indent="-247536" defTabSz="9901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901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EEFC36-3AED-4289-9E87-F378DD337766}" type="slidenum">
              <a:rPr kumimoji="0" lang="en-GB" alt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901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de-D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981075"/>
            <a:ext cx="4727575" cy="3544888"/>
          </a:xfrm>
          <a:solidFill>
            <a:srgbClr val="FFFFFF"/>
          </a:solidFill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8550" y="4868866"/>
            <a:ext cx="4910138" cy="3933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4518" tIns="42257" rIns="84518" bIns="42257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02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F250-A637-5CBF-8A6D-823C6847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C95C13-936D-F808-084E-BEEFA248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F0B09-F5E3-3C91-D6C6-B46A022F2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0E4D-F353-D3CC-988B-312020A5A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79DE00-3A50-4E57-A65B-081B249E2A2D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7194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A8836-E28D-7990-289A-C3B998FB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6297B-93BC-C228-F9D9-48E26FC2E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57563-D503-A2C5-F4AE-D8B61F525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FC8C4-A738-D681-86A5-9517BA416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79DE00-3A50-4E57-A65B-081B249E2A2D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9129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65287-2507-8103-0E54-332D4364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2F716-F734-1068-C140-564BC76AC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26D46-9691-71F7-EDAF-3E9FA597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E9B15-E748-00C8-A10C-E079BD0219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79DE00-3A50-4E57-A65B-081B249E2A2D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9217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890FD-5F19-FCE8-3F1E-3B4BC910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5C937-9935-90F0-84A4-4BE72051A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6A269B-57C8-17F4-E5F5-8E314FD31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F040F-F163-2FB1-D0CC-21C1819A8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79DE00-3A50-4E57-A65B-081B249E2A2D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112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718BE-AD5E-F717-226F-64134A87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06014-4D88-6575-F8D0-5016DC00D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6513" cy="383698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21EEF-84AA-4DBF-06FE-D6A72D90F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E357-37A7-1CA7-5D13-9C6E3DF028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79DE00-3A50-4E57-A65B-081B249E2A2D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6436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1591" y="0"/>
            <a:ext cx="914082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FDAE9"/>
              </a:gs>
            </a:gsLst>
            <a:lin ang="1620000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>
              <a:defRPr/>
            </a:pPr>
            <a:endParaRPr lang="de-DE" sz="1200" b="1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0" y="6530981"/>
            <a:ext cx="9144000" cy="327025"/>
          </a:xfrm>
          <a:prstGeom prst="rect">
            <a:avLst/>
          </a:prstGeom>
          <a:solidFill>
            <a:srgbClr val="89AB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sz="210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6" name="Bild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3"/>
          <a:stretch>
            <a:fillRect/>
          </a:stretch>
        </p:blipFill>
        <p:spPr bwMode="auto">
          <a:xfrm>
            <a:off x="1588" y="0"/>
            <a:ext cx="6121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5"/>
          <p:cNvSpPr>
            <a:spLocks noChangeArrowheads="1"/>
          </p:cNvSpPr>
          <p:nvPr userDrawn="1"/>
        </p:nvSpPr>
        <p:spPr bwMode="gray">
          <a:xfrm>
            <a:off x="-36513" y="803275"/>
            <a:ext cx="9217026" cy="71438"/>
          </a:xfrm>
          <a:prstGeom prst="rect">
            <a:avLst/>
          </a:prstGeom>
          <a:solidFill>
            <a:srgbClr val="0849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defRPr/>
            </a:pPr>
            <a:endParaRPr lang="de-DE" altLang="de-DE" sz="1200" b="1">
              <a:solidFill>
                <a:srgbClr val="FFFFFF"/>
              </a:solidFill>
              <a:ea typeface="Gulim"/>
              <a:cs typeface="Gulim"/>
            </a:endParaRPr>
          </a:p>
        </p:txBody>
      </p:sp>
      <p:pic>
        <p:nvPicPr>
          <p:cNvPr id="8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3" y="73025"/>
            <a:ext cx="233521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2"/>
          <p:cNvSpPr txBox="1">
            <a:spLocks noChangeArrowheads="1"/>
          </p:cNvSpPr>
          <p:nvPr userDrawn="1"/>
        </p:nvSpPr>
        <p:spPr bwMode="auto">
          <a:xfrm>
            <a:off x="280988" y="6570669"/>
            <a:ext cx="876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5100" rIns="0" bIns="0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750" b="0">
                <a:solidFill>
                  <a:srgbClr val="000000"/>
                </a:solidFill>
                <a:latin typeface="Arial" pitchFamily="34" charset="0"/>
              </a:rPr>
              <a:t>24.11.14</a:t>
            </a: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auto">
          <a:xfrm>
            <a:off x="7113591" y="6570669"/>
            <a:ext cx="16081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5100" rIns="0" bIns="0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750">
                <a:solidFill>
                  <a:srgbClr val="000000"/>
                </a:solidFill>
              </a:rPr>
              <a:t> </a:t>
            </a:r>
            <a:fld id="{AB3F81CD-3AB2-4940-9B95-94EDB2B88665}" type="slidenum">
              <a:rPr lang="de-DE" altLang="de-DE" sz="750">
                <a:solidFill>
                  <a:srgbClr val="000000"/>
                </a:solidFill>
              </a:rPr>
              <a:pPr algn="r" eaLnBrk="1" hangingPunct="1">
                <a:defRPr/>
              </a:pPr>
              <a:t>‹#›</a:t>
            </a:fld>
            <a:r>
              <a:rPr lang="de-DE" altLang="de-DE" sz="750">
                <a:solidFill>
                  <a:srgbClr val="000000"/>
                </a:solidFill>
              </a:rPr>
              <a:t>/ 15</a:t>
            </a:r>
          </a:p>
        </p:txBody>
      </p:sp>
      <p:sp>
        <p:nvSpPr>
          <p:cNvPr id="2458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  <a:latin typeface="Arial" pitchFamily="-65" charset="0"/>
                <a:cs typeface="Arial" pitchFamily="-65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219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1200">
                <a:solidFill>
                  <a:schemeClr val="tx1"/>
                </a:solidFill>
                <a:latin typeface="Arial" pitchFamily="-65" charset="0"/>
                <a:cs typeface="Arial" pitchFamily="-65" charset="0"/>
              </a:defRPr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13517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5641CB-861A-496C-9639-320A7B4F335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165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BBFEBF-7A49-40B8-BC12-6D44C3237EC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2409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0FAF8-C911-4025-884E-B984CA983948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552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10018-CC4C-4AE8-9119-023264A9BFA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47404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2399C-08EB-4C91-AF63-300B1A0955DB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2687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EC0363-5DE0-4E29-874B-C78410E15ED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3488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DBB436-9268-4770-9D7F-8C34AEA3F17C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3459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FE15A-960E-45E3-90E7-0F72C005C5DA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577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1350" y="266785"/>
            <a:ext cx="7479725" cy="634108"/>
          </a:xfrm>
        </p:spPr>
        <p:txBody>
          <a:bodyPr tIns="0" bIns="0" anchor="t"/>
          <a:lstStyle>
            <a:lvl1pPr>
              <a:defRPr sz="120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9926" y="1402374"/>
            <a:ext cx="8110686" cy="4726964"/>
          </a:xfrm>
        </p:spPr>
        <p:txBody>
          <a:bodyPr/>
          <a:lstStyle>
            <a:lvl1pPr>
              <a:buNone/>
              <a:defRPr sz="900" b="0"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1143000" indent="-202406">
              <a:defRPr sz="900"/>
            </a:lvl6pPr>
            <a:lvl7pPr>
              <a:defRPr sz="900"/>
            </a:lvl7pPr>
            <a:lvl8pPr>
              <a:defRPr sz="900"/>
            </a:lvl8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984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9314" y="1488079"/>
            <a:ext cx="3642255" cy="4638087"/>
          </a:xfrm>
        </p:spPr>
        <p:txBody>
          <a:bodyPr/>
          <a:lstStyle>
            <a:lvl1pPr>
              <a:defRPr lang="de-DE" sz="900" b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0"/>
            <a:r>
              <a:rPr lang="de-DE" dirty="0"/>
              <a:t>Zweite Ebene</a:t>
            </a:r>
          </a:p>
          <a:p>
            <a:pPr lvl="0"/>
            <a:r>
              <a:rPr lang="de-DE" dirty="0"/>
              <a:t>Dritte Ebene</a:t>
            </a:r>
          </a:p>
          <a:p>
            <a:pPr lvl="0"/>
            <a:r>
              <a:rPr lang="de-DE" dirty="0"/>
              <a:t>Vierte Ebene</a:t>
            </a:r>
          </a:p>
          <a:p>
            <a:pPr lvl="0"/>
            <a:r>
              <a:rPr lang="de-DE" dirty="0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89208" y="1476874"/>
            <a:ext cx="4041775" cy="4649295"/>
          </a:xfrm>
        </p:spPr>
        <p:txBody>
          <a:bodyPr/>
          <a:lstStyle>
            <a:lvl1pPr>
              <a:defRPr lang="de-DE" sz="900" b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0"/>
            <a:r>
              <a:rPr lang="de-DE" dirty="0"/>
              <a:t>Zweite Ebene</a:t>
            </a:r>
          </a:p>
          <a:p>
            <a:pPr lvl="0"/>
            <a:r>
              <a:rPr lang="de-DE" dirty="0"/>
              <a:t>Dritte Ebene</a:t>
            </a:r>
          </a:p>
          <a:p>
            <a:pPr lvl="0"/>
            <a:r>
              <a:rPr lang="de-DE" dirty="0"/>
              <a:t>Vierte Ebene</a:t>
            </a:r>
          </a:p>
          <a:p>
            <a:pPr lvl="0"/>
            <a:r>
              <a:rPr lang="de-DE" dirty="0"/>
              <a:t>Fünfte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74602" y="266785"/>
            <a:ext cx="7479725" cy="634108"/>
          </a:xfrm>
        </p:spPr>
        <p:txBody>
          <a:bodyPr tIns="0" bIns="0" anchor="t"/>
          <a:lstStyle>
            <a:lvl1pPr>
              <a:defRPr sz="1200">
                <a:solidFill>
                  <a:schemeClr val="tx1"/>
                </a:solidFill>
                <a:latin typeface="Arial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8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02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978" y="-93662"/>
            <a:ext cx="7345363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9716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0978" y="-93662"/>
            <a:ext cx="7345363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0215" y="1379538"/>
            <a:ext cx="8280400" cy="47498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1727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C773D-14A1-4201-8AB0-01578130D3C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55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F0A69-A131-45C4-AD8F-0EF72ECA2C51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871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AFCE1A-CBB8-4DD4-96D0-D3763431B99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3245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gray">
          <a:xfrm>
            <a:off x="1591" y="0"/>
            <a:ext cx="914082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CFDAE9"/>
              </a:gs>
            </a:gsLst>
            <a:lin ang="16200000" scaled="0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anchor="ctr" anchorCtr="1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algn="ctr">
              <a:defRPr/>
            </a:pPr>
            <a:endParaRPr lang="de-DE" sz="1200" b="1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1027" name="Rectangle 9"/>
          <p:cNvSpPr>
            <a:spLocks noChangeArrowheads="1"/>
          </p:cNvSpPr>
          <p:nvPr userDrawn="1"/>
        </p:nvSpPr>
        <p:spPr bwMode="auto">
          <a:xfrm>
            <a:off x="0" y="6530981"/>
            <a:ext cx="9144000" cy="327025"/>
          </a:xfrm>
          <a:prstGeom prst="rect">
            <a:avLst/>
          </a:prstGeom>
          <a:solidFill>
            <a:srgbClr val="89AB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 sz="2100">
              <a:solidFill>
                <a:srgbClr val="000000"/>
              </a:solidFill>
              <a:latin typeface="Arial Black" pitchFamily="34" charset="0"/>
            </a:endParaRP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0215" y="1379538"/>
            <a:ext cx="82804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de-DE" altLang="de-DE"/>
          </a:p>
        </p:txBody>
      </p:sp>
      <p:pic>
        <p:nvPicPr>
          <p:cNvPr id="1029" name="Bild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3"/>
          <a:stretch>
            <a:fillRect/>
          </a:stretch>
        </p:blipFill>
        <p:spPr bwMode="auto">
          <a:xfrm>
            <a:off x="1588" y="0"/>
            <a:ext cx="6121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hteck 5"/>
          <p:cNvSpPr>
            <a:spLocks noChangeArrowheads="1"/>
          </p:cNvSpPr>
          <p:nvPr userDrawn="1"/>
        </p:nvSpPr>
        <p:spPr bwMode="gray">
          <a:xfrm>
            <a:off x="-36513" y="803275"/>
            <a:ext cx="9217026" cy="71438"/>
          </a:xfrm>
          <a:prstGeom prst="rect">
            <a:avLst/>
          </a:prstGeom>
          <a:solidFill>
            <a:srgbClr val="0849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defRPr/>
            </a:pPr>
            <a:endParaRPr lang="de-DE" altLang="de-DE" sz="1200" b="1">
              <a:solidFill>
                <a:srgbClr val="FFFFFF"/>
              </a:solidFill>
              <a:ea typeface="Gulim"/>
              <a:cs typeface="Gulim"/>
            </a:endParaRPr>
          </a:p>
        </p:txBody>
      </p:sp>
      <p:pic>
        <p:nvPicPr>
          <p:cNvPr id="1031" name="Bild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3" y="73025"/>
            <a:ext cx="233521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2"/>
          <p:cNvSpPr txBox="1">
            <a:spLocks noChangeArrowheads="1"/>
          </p:cNvSpPr>
          <p:nvPr userDrawn="1"/>
        </p:nvSpPr>
        <p:spPr bwMode="auto">
          <a:xfrm>
            <a:off x="280988" y="6570669"/>
            <a:ext cx="876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5100" rIns="0" bIns="0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de-DE" sz="750" b="0">
                <a:solidFill>
                  <a:srgbClr val="000000"/>
                </a:solidFill>
                <a:latin typeface="Arial" pitchFamily="34" charset="0"/>
              </a:rPr>
              <a:t>24.11.14</a:t>
            </a:r>
          </a:p>
        </p:txBody>
      </p:sp>
      <p:sp>
        <p:nvSpPr>
          <p:cNvPr id="1034" name="Text Box 12"/>
          <p:cNvSpPr txBox="1">
            <a:spLocks noChangeArrowheads="1"/>
          </p:cNvSpPr>
          <p:nvPr userDrawn="1"/>
        </p:nvSpPr>
        <p:spPr bwMode="auto">
          <a:xfrm>
            <a:off x="8393116" y="6554794"/>
            <a:ext cx="598487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5100" rIns="0" bIns="0"/>
          <a:lstStyle>
            <a:lvl1pPr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750" b="0">
                <a:solidFill>
                  <a:srgbClr val="000000"/>
                </a:solidFill>
                <a:latin typeface="Arial" pitchFamily="34" charset="0"/>
              </a:rPr>
              <a:t> </a:t>
            </a:r>
            <a:fld id="{08E9AB1A-50E9-40F5-8E4E-3B5ED4A33419}" type="slidenum">
              <a:rPr lang="de-DE" altLang="de-DE" sz="750" b="0" smtClean="0">
                <a:solidFill>
                  <a:srgbClr val="000000"/>
                </a:solidFill>
                <a:latin typeface="Arial" pitchFamily="34" charset="0"/>
              </a:rPr>
              <a:pPr algn="r" eaLnBrk="1" hangingPunct="1">
                <a:defRPr/>
              </a:pPr>
              <a:t>‹#›</a:t>
            </a:fld>
            <a:r>
              <a:rPr lang="de-DE" altLang="de-DE" sz="750" b="0">
                <a:solidFill>
                  <a:srgbClr val="000000"/>
                </a:solidFill>
                <a:latin typeface="Arial" pitchFamily="34" charset="0"/>
              </a:rPr>
              <a:t>/15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0978" y="-93662"/>
            <a:ext cx="7345363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13" rIns="0" bIns="45713" numCol="1" anchor="b" anchorCtr="0" compatLnSpc="1">
            <a:prstTxWarp prst="textNoShape">
              <a:avLst/>
            </a:prstTxWarp>
          </a:bodyPr>
          <a:lstStyle/>
          <a:p>
            <a:pPr lvl="0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927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/>
          <a:ea typeface=" (Headings)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34" charset="0"/>
          <a:ea typeface=" (Headings)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34" charset="0"/>
          <a:ea typeface=" (Headings)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34" charset="0"/>
          <a:ea typeface=" (Headings)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34" charset="0"/>
          <a:ea typeface=" (Headings)"/>
          <a:cs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900">
          <a:solidFill>
            <a:schemeClr val="tx1"/>
          </a:solidFill>
          <a:latin typeface="+mn-lt"/>
          <a:ea typeface="+mn-ea"/>
          <a:cs typeface="+mn-cs"/>
        </a:defRPr>
      </a:lvl1pPr>
      <a:lvl2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900">
          <a:solidFill>
            <a:schemeClr val="tx1"/>
          </a:solidFill>
          <a:latin typeface="+mn-lt"/>
          <a:ea typeface="+mn-ea"/>
          <a:cs typeface="+mn-cs"/>
        </a:defRPr>
      </a:lvl2pPr>
      <a:lvl3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900">
          <a:solidFill>
            <a:srgbClr val="000000"/>
          </a:solidFill>
          <a:latin typeface="+mn-lt"/>
          <a:ea typeface="+mn-ea"/>
          <a:cs typeface="+mn-cs"/>
        </a:defRPr>
      </a:lvl3pPr>
      <a:lvl4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900">
          <a:solidFill>
            <a:srgbClr val="000000"/>
          </a:solidFill>
          <a:latin typeface="+mn-lt"/>
          <a:ea typeface="+mn-ea"/>
          <a:cs typeface="+mn-cs"/>
        </a:defRPr>
      </a:lvl4pPr>
      <a:lvl5pPr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defRPr sz="900">
          <a:solidFill>
            <a:srgbClr val="000000"/>
          </a:solidFill>
          <a:latin typeface="+mn-lt"/>
          <a:ea typeface="+mn-ea"/>
          <a:cs typeface="+mn-cs"/>
        </a:defRPr>
      </a:lvl5pPr>
      <a:lvl6pPr marL="1143000" indent="-2024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baseline="0">
          <a:solidFill>
            <a:srgbClr val="000000"/>
          </a:solidFill>
          <a:latin typeface="+mn-lt"/>
          <a:cs typeface="+mn-cs"/>
        </a:defRPr>
      </a:lvl6pPr>
      <a:lvl7pPr marL="1345406" indent="-2024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baseline="0">
          <a:solidFill>
            <a:srgbClr val="000000"/>
          </a:solidFill>
          <a:latin typeface="+mn-lt"/>
          <a:cs typeface="+mn-cs"/>
        </a:defRPr>
      </a:lvl7pPr>
      <a:lvl8pPr marL="1547813" indent="-2024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baseline="0">
          <a:solidFill>
            <a:schemeClr val="tx1"/>
          </a:solidFill>
          <a:latin typeface="+mn-lt"/>
          <a:cs typeface="+mn-cs"/>
        </a:defRPr>
      </a:lvl8pPr>
      <a:lvl9pPr marL="1747838" indent="-2000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baseline="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0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611" r:id="rId2"/>
    <p:sldLayoutId id="2147484612" r:id="rId3"/>
    <p:sldLayoutId id="2147484613" r:id="rId4"/>
    <p:sldLayoutId id="2147484614" r:id="rId5"/>
    <p:sldLayoutId id="2147484615" r:id="rId6"/>
    <p:sldLayoutId id="2147484616" r:id="rId7"/>
    <p:sldLayoutId id="2147484617" r:id="rId8"/>
    <p:sldLayoutId id="2147484618" r:id="rId9"/>
    <p:sldLayoutId id="2147484619" r:id="rId10"/>
    <p:sldLayoutId id="214748462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57727" y="2877744"/>
            <a:ext cx="1191" cy="23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endParaRPr lang="de-DE" altLang="en-US" sz="2100">
              <a:solidFill>
                <a:srgbClr val="3333CC"/>
              </a:solidFill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168839" y="4868508"/>
            <a:ext cx="8781803" cy="858746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GB" altLang="en-US" sz="4000" b="1" kern="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CCD</a:t>
            </a:r>
            <a:endParaRPr lang="de-DE" alt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V="1">
            <a:off x="-24518" y="5767784"/>
            <a:ext cx="9168519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de-DE" sz="1800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94A68-B378-D0D6-9DD3-C1A00C86B067}"/>
              </a:ext>
            </a:extLst>
          </p:cNvPr>
          <p:cNvSpPr/>
          <p:nvPr/>
        </p:nvSpPr>
        <p:spPr>
          <a:xfrm>
            <a:off x="1118" y="5794858"/>
            <a:ext cx="9168519" cy="1051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800"/>
          </a:p>
        </p:txBody>
      </p:sp>
      <p:pic>
        <p:nvPicPr>
          <p:cNvPr id="1032" name="Picture 8" descr="Galileo Galilei Institute">
            <a:extLst>
              <a:ext uri="{FF2B5EF4-FFF2-40B4-BE49-F238E27FC236}">
                <a16:creationId xmlns:a16="http://schemas.microsoft.com/office/drawing/2014/main" id="{0479EB4C-2DE1-20B4-968B-96BAFF42D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75" b="20586"/>
          <a:stretch>
            <a:fillRect/>
          </a:stretch>
        </p:blipFill>
        <p:spPr bwMode="auto">
          <a:xfrm>
            <a:off x="74887" y="21731"/>
            <a:ext cx="3384376" cy="125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Galileo Galilei Institute">
            <a:extLst>
              <a:ext uri="{FF2B5EF4-FFF2-40B4-BE49-F238E27FC236}">
                <a16:creationId xmlns:a16="http://schemas.microsoft.com/office/drawing/2014/main" id="{F6483D62-2715-0200-30DC-755193F3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5"/>
          <a:stretch>
            <a:fillRect/>
          </a:stretch>
        </p:blipFill>
        <p:spPr bwMode="auto">
          <a:xfrm>
            <a:off x="6724901" y="57000"/>
            <a:ext cx="2444736" cy="15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renze, cosa visitare?">
            <a:extLst>
              <a:ext uri="{FF2B5EF4-FFF2-40B4-BE49-F238E27FC236}">
                <a16:creationId xmlns:a16="http://schemas.microsoft.com/office/drawing/2014/main" id="{685D403B-0651-DFB7-041C-F2B60AF4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0" y="1735313"/>
            <a:ext cx="7562739" cy="2597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99674A-43FD-B7B5-5655-69DFC9ABF8FB}"/>
              </a:ext>
            </a:extLst>
          </p:cNvPr>
          <p:cNvSpPr txBox="1"/>
          <p:nvPr/>
        </p:nvSpPr>
        <p:spPr>
          <a:xfrm>
            <a:off x="778369" y="5926829"/>
            <a:ext cx="7562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b="1" dirty="0"/>
              <a:t>CCD-Based Dark Matter Search — Data Analysis and Background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19429204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58D8E-CB9A-BE26-BA38-9C9617460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72617"/>
            <a:ext cx="6434218" cy="5091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127F23-DD6C-6F58-6C42-AABBB6B8ED7B}"/>
              </a:ext>
            </a:extLst>
          </p:cNvPr>
          <p:cNvSpPr txBox="1"/>
          <p:nvPr/>
        </p:nvSpPr>
        <p:spPr>
          <a:xfrm>
            <a:off x="179512" y="154068"/>
            <a:ext cx="7848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Removing High Energy  events with constant cut= 30e</a:t>
            </a:r>
          </a:p>
        </p:txBody>
      </p:sp>
    </p:spTree>
    <p:extLst>
      <p:ext uri="{BB962C8B-B14F-4D97-AF65-F5344CB8AC3E}">
        <p14:creationId xmlns:p14="http://schemas.microsoft.com/office/powerpoint/2010/main" val="181427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B226A-BEE5-C642-E7C8-A7211470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40" y="1232691"/>
            <a:ext cx="6766520" cy="5190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885A5-670C-ECDC-E02B-E89DA5FF304F}"/>
                  </a:ext>
                </a:extLst>
              </p:cNvPr>
              <p:cNvSpPr txBox="1"/>
              <p:nvPr/>
            </p:nvSpPr>
            <p:spPr>
              <a:xfrm>
                <a:off x="233214" y="458001"/>
                <a:ext cx="2916932" cy="928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5885A5-670C-ECDC-E02B-E89DA5FF3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4" y="458001"/>
                <a:ext cx="2916932" cy="928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825332-C4C9-C6FB-9DCA-6F6CF2266C4E}"/>
                  </a:ext>
                </a:extLst>
              </p:cNvPr>
              <p:cNvSpPr txBox="1"/>
              <p:nvPr/>
            </p:nvSpPr>
            <p:spPr>
              <a:xfrm>
                <a:off x="2411760" y="22716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1.5 × 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825332-C4C9-C6FB-9DCA-6F6CF2266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27168"/>
                <a:ext cx="4572000" cy="461665"/>
              </a:xfrm>
              <a:prstGeom prst="rect">
                <a:avLst/>
              </a:prstGeom>
              <a:blipFill>
                <a:blip r:embed="rId4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30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7F29E7-C5F8-9683-CA0B-28C8505FD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176D0-D4D4-EA81-1A76-F4B0B700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2" y="2127378"/>
            <a:ext cx="6216395" cy="3899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8E6CD-D5B0-2AC7-C984-3944F6AFDBD4}"/>
              </a:ext>
            </a:extLst>
          </p:cNvPr>
          <p:cNvSpPr txBox="1"/>
          <p:nvPr/>
        </p:nvSpPr>
        <p:spPr>
          <a:xfrm>
            <a:off x="251520" y="177900"/>
            <a:ext cx="6624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Excess Above the Poisson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F5B22-CD6E-DFAF-23CC-73EC74772F57}"/>
                  </a:ext>
                </a:extLst>
              </p:cNvPr>
              <p:cNvSpPr txBox="1"/>
              <p:nvPr/>
            </p:nvSpPr>
            <p:spPr>
              <a:xfrm>
                <a:off x="683568" y="831450"/>
                <a:ext cx="65344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dirty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𝑥𝑐𝑒𝑠𝑠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𝐷𝑎𝑡𝑎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i="1" dirty="0" err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5F5B22-CD6E-DFAF-23CC-73EC74772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831450"/>
                <a:ext cx="6534472" cy="461665"/>
              </a:xfrm>
              <a:prstGeom prst="rect">
                <a:avLst/>
              </a:prstGeom>
              <a:blipFill>
                <a:blip r:embed="rId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9616661-E1AB-386F-DC19-FA5D1E3081A0}"/>
              </a:ext>
            </a:extLst>
          </p:cNvPr>
          <p:cNvSpPr txBox="1"/>
          <p:nvPr/>
        </p:nvSpPr>
        <p:spPr>
          <a:xfrm>
            <a:off x="6460367" y="1797575"/>
            <a:ext cx="25202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dirty="0"/>
              <a:t>Everything above 1 electron originates from: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 leakage of high-energy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 physical detector backgrounds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/>
              <a:t> potential scattering of dark matter on electrons</a:t>
            </a:r>
          </a:p>
        </p:txBody>
      </p:sp>
    </p:spTree>
    <p:extLst>
      <p:ext uri="{BB962C8B-B14F-4D97-AF65-F5344CB8AC3E}">
        <p14:creationId xmlns:p14="http://schemas.microsoft.com/office/powerpoint/2010/main" val="129112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26FCD-079D-396D-1B2A-2BA76E1A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2CEB-F8B4-E064-AD9D-2EF92DAF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6247676" cy="4293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7C91B-D041-8289-C2C7-F59F74990886}"/>
              </a:ext>
            </a:extLst>
          </p:cNvPr>
          <p:cNvSpPr txBox="1"/>
          <p:nvPr/>
        </p:nvSpPr>
        <p:spPr>
          <a:xfrm>
            <a:off x="251520" y="16845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Connection to 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9E4E71-495D-63CE-0E22-B3A8E0245F1F}"/>
              </a:ext>
            </a:extLst>
          </p:cNvPr>
          <p:cNvSpPr txBox="1"/>
          <p:nvPr/>
        </p:nvSpPr>
        <p:spPr>
          <a:xfrm>
            <a:off x="4320480" y="86147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/>
              <a:t>Comparing the measured excess to DM models: </a:t>
            </a:r>
            <a:r>
              <a:rPr lang="en-GB" dirty="0" err="1"/>
              <a:t>QEdark</a:t>
            </a:r>
            <a:endParaRPr lang="en-GB" dirty="0"/>
          </a:p>
        </p:txBody>
      </p:sp>
      <p:pic>
        <p:nvPicPr>
          <p:cNvPr id="1028" name="Picture 4" descr="Constraints on the kinetic mixing parameter χ vs. hidden photon mass m... |  Download Scientific Diagram">
            <a:extLst>
              <a:ext uri="{FF2B5EF4-FFF2-40B4-BE49-F238E27FC236}">
                <a16:creationId xmlns:a16="http://schemas.microsoft.com/office/drawing/2014/main" id="{D15AC376-48AC-F5C7-A3E4-8EE57984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17144"/>
            <a:ext cx="3203848" cy="173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12A91A-0E31-E0F2-8E1D-DBE722B6C9F4}"/>
              </a:ext>
            </a:extLst>
          </p:cNvPr>
          <p:cNvCxnSpPr/>
          <p:nvPr/>
        </p:nvCxnSpPr>
        <p:spPr>
          <a:xfrm flipH="1">
            <a:off x="5652120" y="1988840"/>
            <a:ext cx="1224136" cy="1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3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52BA7-D999-7DEB-290B-71126CAD8EB4}"/>
              </a:ext>
            </a:extLst>
          </p:cNvPr>
          <p:cNvSpPr txBox="1"/>
          <p:nvPr/>
        </p:nvSpPr>
        <p:spPr>
          <a:xfrm>
            <a:off x="323528" y="489905"/>
            <a:ext cx="84969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Goal: CCD-Based Dark Matter Search — Data Analysis and Background Characterization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63253-A7FF-44EC-63A9-8B4BB6BF8712}"/>
              </a:ext>
            </a:extLst>
          </p:cNvPr>
          <p:cNvSpPr txBox="1"/>
          <p:nvPr/>
        </p:nvSpPr>
        <p:spPr>
          <a:xfrm>
            <a:off x="179512" y="1988840"/>
            <a:ext cx="624644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Dataset: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15 simulated CCD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Each image corresponds to </a:t>
            </a:r>
            <a:r>
              <a:rPr lang="en-GB" b="1" dirty="0"/>
              <a:t>1 </a:t>
            </a:r>
            <a:r>
              <a:rPr lang="en-GB" b="1" dirty="0" err="1"/>
              <a:t>kg·year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Pixel values are in </a:t>
            </a:r>
            <a:r>
              <a:rPr lang="en-GB" b="1" dirty="0"/>
              <a:t>arbitrary ADC units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Must convert ADC → electrons → energy (eV)</a:t>
            </a:r>
          </a:p>
          <a:p>
            <a:pPr>
              <a:buNone/>
            </a:pPr>
            <a:br>
              <a:rPr lang="en-GB" dirty="0"/>
            </a:br>
            <a:endParaRPr lang="en-GB" dirty="0"/>
          </a:p>
          <a:p>
            <a:pPr>
              <a:buNone/>
            </a:pPr>
            <a:r>
              <a:rPr lang="en-GB" b="1" dirty="0"/>
              <a:t>Backgrounds included:</a:t>
            </a: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Flat Poisson background</a:t>
            </a:r>
            <a:r>
              <a:rPr lang="en-GB" dirty="0"/>
              <a:t> (spatially uniform)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High-energy events</a:t>
            </a:r>
            <a:r>
              <a:rPr lang="en-GB" dirty="0"/>
              <a:t> producing clusters and halos</a:t>
            </a:r>
          </a:p>
        </p:txBody>
      </p:sp>
    </p:spTree>
    <p:extLst>
      <p:ext uri="{BB962C8B-B14F-4D97-AF65-F5344CB8AC3E}">
        <p14:creationId xmlns:p14="http://schemas.microsoft.com/office/powerpoint/2010/main" val="289167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lack square&#10;&#10;AI-generated content may be incorrect.">
            <a:extLst>
              <a:ext uri="{FF2B5EF4-FFF2-40B4-BE49-F238E27FC236}">
                <a16:creationId xmlns:a16="http://schemas.microsoft.com/office/drawing/2014/main" id="{30168F0B-AFEA-E518-B533-8A6CD779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6" y="643467"/>
            <a:ext cx="3209107" cy="25432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 with a white dot in the center&#10;&#10;AI-generated content may be incorrect.">
            <a:extLst>
              <a:ext uri="{FF2B5EF4-FFF2-40B4-BE49-F238E27FC236}">
                <a16:creationId xmlns:a16="http://schemas.microsoft.com/office/drawing/2014/main" id="{7DC9C902-6775-7B93-B09B-2C09D48D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48" y="643467"/>
            <a:ext cx="3229482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black background&#10;&#10;AI-generated content may be incorrect.">
            <a:extLst>
              <a:ext uri="{FF2B5EF4-FFF2-40B4-BE49-F238E27FC236}">
                <a16:creationId xmlns:a16="http://schemas.microsoft.com/office/drawing/2014/main" id="{7011A2E9-6074-9604-3F2B-0DDD7BE0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0" y="3671316"/>
            <a:ext cx="3143039" cy="2545862"/>
          </a:xfrm>
          <a:prstGeom prst="rect">
            <a:avLst/>
          </a:prstGeom>
        </p:spPr>
      </p:pic>
      <p:pic>
        <p:nvPicPr>
          <p:cNvPr id="4" name="Picture 3" descr="A black and white image&#10;&#10;AI-generated content may be incorrect.">
            <a:extLst>
              <a:ext uri="{FF2B5EF4-FFF2-40B4-BE49-F238E27FC236}">
                <a16:creationId xmlns:a16="http://schemas.microsoft.com/office/drawing/2014/main" id="{C0C106FB-ED80-A719-99DA-AEFF2222C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044" y="3671316"/>
            <a:ext cx="3133091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2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F2E41-79D5-34D2-D493-B9AE544C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53E68-DE39-989A-21BB-F316ACDF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6360994" cy="49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2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56E1-D6E3-7549-294E-11AB2D27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C5145-7B19-F496-2054-BD3A096E89C6}"/>
                  </a:ext>
                </a:extLst>
              </p:cNvPr>
              <p:cNvSpPr txBox="1"/>
              <p:nvPr/>
            </p:nvSpPr>
            <p:spPr>
              <a:xfrm>
                <a:off x="5364088" y="476672"/>
                <a:ext cx="3180999" cy="937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C5145-7B19-F496-2054-BD3A096E8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76672"/>
                <a:ext cx="3180999" cy="937308"/>
              </a:xfrm>
              <a:prstGeom prst="rect">
                <a:avLst/>
              </a:prstGeom>
              <a:blipFill>
                <a:blip r:embed="rId3"/>
                <a:stretch>
                  <a:fillRect l="-2390" t="-136000" b="-194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C42EC3-19F2-2DEB-D410-1D3BB7AD1973}"/>
                  </a:ext>
                </a:extLst>
              </p:cNvPr>
              <p:cNvSpPr txBox="1"/>
              <p:nvPr/>
            </p:nvSpPr>
            <p:spPr>
              <a:xfrm>
                <a:off x="6804248" y="2060848"/>
                <a:ext cx="1236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=80.4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C42EC3-19F2-2DEB-D410-1D3BB7AD1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060848"/>
                <a:ext cx="1236429" cy="369332"/>
              </a:xfrm>
              <a:prstGeom prst="rect">
                <a:avLst/>
              </a:prstGeom>
              <a:blipFill>
                <a:blip r:embed="rId4"/>
                <a:stretch>
                  <a:fillRect l="-2020" r="-404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A0DD1-71E3-94A3-D823-4F2B170E0AC3}"/>
                  </a:ext>
                </a:extLst>
              </p:cNvPr>
              <p:cNvSpPr txBox="1"/>
              <p:nvPr/>
            </p:nvSpPr>
            <p:spPr>
              <a:xfrm>
                <a:off x="6804248" y="2500053"/>
                <a:ext cx="156658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=0.4</m:t>
                      </m:r>
                    </m:oMath>
                  </m:oMathPara>
                </a14:m>
                <a:endParaRPr lang="en-US" b="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0A0DD1-71E3-94A3-D823-4F2B170E0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500053"/>
                <a:ext cx="1566583" cy="738664"/>
              </a:xfrm>
              <a:prstGeom prst="rect">
                <a:avLst/>
              </a:prstGeom>
              <a:blipFill>
                <a:blip r:embed="rId5"/>
                <a:stretch>
                  <a:fillRect l="-800" t="-3390" r="-8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E35FE-3189-EEBF-B19E-E3994F39DCC4}"/>
                  </a:ext>
                </a:extLst>
              </p:cNvPr>
              <p:cNvSpPr txBox="1"/>
              <p:nvPr/>
            </p:nvSpPr>
            <p:spPr>
              <a:xfrm>
                <a:off x="6883339" y="3101799"/>
                <a:ext cx="1169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=405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9E35FE-3189-EEBF-B19E-E3994F39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9" y="3101799"/>
                <a:ext cx="1169616" cy="369332"/>
              </a:xfrm>
              <a:prstGeom prst="rect">
                <a:avLst/>
              </a:prstGeom>
              <a:blipFill>
                <a:blip r:embed="rId6"/>
                <a:stretch>
                  <a:fillRect l="-4255" r="-5319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7BE146A-7BCE-A0CE-16CC-EDF846635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325" y="1444550"/>
            <a:ext cx="6588063" cy="5080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E4D0D-F22F-757A-3AD2-57CF197EE024}"/>
                  </a:ext>
                </a:extLst>
              </p:cNvPr>
              <p:cNvSpPr txBox="1"/>
              <p:nvPr/>
            </p:nvSpPr>
            <p:spPr>
              <a:xfrm>
                <a:off x="2581031" y="3925824"/>
                <a:ext cx="591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E4D0D-F22F-757A-3AD2-57CF197E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031" y="3925824"/>
                <a:ext cx="591892" cy="369332"/>
              </a:xfrm>
              <a:prstGeom prst="rect">
                <a:avLst/>
              </a:prstGeom>
              <a:blipFill>
                <a:blip r:embed="rId8"/>
                <a:stretch>
                  <a:fillRect l="-10638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D1767-62EC-A3F3-92B8-8102BDFEB0F8}"/>
                  </a:ext>
                </a:extLst>
              </p:cNvPr>
              <p:cNvSpPr txBox="1"/>
              <p:nvPr/>
            </p:nvSpPr>
            <p:spPr>
              <a:xfrm>
                <a:off x="1547664" y="3643592"/>
                <a:ext cx="59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FD1767-62EC-A3F3-92B8-8102BDFE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643592"/>
                <a:ext cx="591893" cy="369332"/>
              </a:xfrm>
              <a:prstGeom prst="rect">
                <a:avLst/>
              </a:prstGeom>
              <a:blipFill>
                <a:blip r:embed="rId9"/>
                <a:stretch>
                  <a:fillRect l="-10417" b="-10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CA0C2-1A4E-7ED8-A12D-A005B4A4A2FB}"/>
                  </a:ext>
                </a:extLst>
              </p:cNvPr>
              <p:cNvSpPr txBox="1"/>
              <p:nvPr/>
            </p:nvSpPr>
            <p:spPr>
              <a:xfrm>
                <a:off x="2008232" y="3856937"/>
                <a:ext cx="5918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9CA0C2-1A4E-7ED8-A12D-A005B4A4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32" y="3856937"/>
                <a:ext cx="591892" cy="369332"/>
              </a:xfrm>
              <a:prstGeom prst="rect">
                <a:avLst/>
              </a:prstGeom>
              <a:blipFill>
                <a:blip r:embed="rId10"/>
                <a:stretch>
                  <a:fillRect l="-8333" b="-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C6DC9D-9FC5-DECE-24FF-1FFD639706AA}"/>
                  </a:ext>
                </a:extLst>
              </p:cNvPr>
              <p:cNvSpPr txBox="1"/>
              <p:nvPr/>
            </p:nvSpPr>
            <p:spPr>
              <a:xfrm>
                <a:off x="1340024" y="3370549"/>
                <a:ext cx="591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C6DC9D-9FC5-DECE-24FF-1FFD6397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024" y="3370549"/>
                <a:ext cx="591893" cy="369332"/>
              </a:xfrm>
              <a:prstGeom prst="rect">
                <a:avLst/>
              </a:prstGeom>
              <a:blipFill>
                <a:blip r:embed="rId11"/>
                <a:stretch>
                  <a:fillRect l="-10417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56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9EB52-EC39-782C-CBA1-33F9C8104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F81F3-8015-723E-66B4-83F7D140EF86}"/>
                  </a:ext>
                </a:extLst>
              </p:cNvPr>
              <p:cNvSpPr txBox="1"/>
              <p:nvPr/>
            </p:nvSpPr>
            <p:spPr>
              <a:xfrm>
                <a:off x="5364088" y="476672"/>
                <a:ext cx="3180999" cy="937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7F81F3-8015-723E-66B4-83F7D140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76672"/>
                <a:ext cx="3180999" cy="937308"/>
              </a:xfrm>
              <a:prstGeom prst="rect">
                <a:avLst/>
              </a:prstGeom>
              <a:blipFill>
                <a:blip r:embed="rId3"/>
                <a:stretch>
                  <a:fillRect l="-2390" t="-136000" b="-194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E1A00-8F51-0E6F-807E-149EE94F2270}"/>
                  </a:ext>
                </a:extLst>
              </p:cNvPr>
              <p:cNvSpPr txBox="1"/>
              <p:nvPr/>
            </p:nvSpPr>
            <p:spPr>
              <a:xfrm>
                <a:off x="6804248" y="2060848"/>
                <a:ext cx="12364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=80.4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6E1A00-8F51-0E6F-807E-149EE94F2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060848"/>
                <a:ext cx="1236429" cy="369332"/>
              </a:xfrm>
              <a:prstGeom prst="rect">
                <a:avLst/>
              </a:prstGeom>
              <a:blipFill>
                <a:blip r:embed="rId4"/>
                <a:stretch>
                  <a:fillRect l="-2020" r="-4040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35C28-379F-AFD5-2929-F6B8F510FC17}"/>
                  </a:ext>
                </a:extLst>
              </p:cNvPr>
              <p:cNvSpPr txBox="1"/>
              <p:nvPr/>
            </p:nvSpPr>
            <p:spPr>
              <a:xfrm>
                <a:off x="6804248" y="2500053"/>
                <a:ext cx="156658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=0.4</m:t>
                      </m:r>
                    </m:oMath>
                  </m:oMathPara>
                </a14:m>
                <a:endParaRPr lang="en-US" b="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35C28-379F-AFD5-2929-F6B8F510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2500053"/>
                <a:ext cx="1566583" cy="738664"/>
              </a:xfrm>
              <a:prstGeom prst="rect">
                <a:avLst/>
              </a:prstGeom>
              <a:blipFill>
                <a:blip r:embed="rId5"/>
                <a:stretch>
                  <a:fillRect l="-800" t="-3390" r="-8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088733-3706-B276-1FB2-631E2C7DDF82}"/>
                  </a:ext>
                </a:extLst>
              </p:cNvPr>
              <p:cNvSpPr txBox="1"/>
              <p:nvPr/>
            </p:nvSpPr>
            <p:spPr>
              <a:xfrm>
                <a:off x="6883339" y="3101799"/>
                <a:ext cx="14020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=414.5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088733-3706-B276-1FB2-631E2C7D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9" y="3101799"/>
                <a:ext cx="1402050" cy="369332"/>
              </a:xfrm>
              <a:prstGeom prst="rect">
                <a:avLst/>
              </a:prstGeom>
              <a:blipFill>
                <a:blip r:embed="rId6"/>
                <a:stretch>
                  <a:fillRect l="-3571" r="-4464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757FDBA-32A4-8F15-E534-6ACA43F62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91" y="1784368"/>
            <a:ext cx="6334472" cy="45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1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03D05-1F1F-BC58-3FB2-7F50A98A9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B63B03-FE40-F12C-DE3F-A22E12B595C0}"/>
                  </a:ext>
                </a:extLst>
              </p:cNvPr>
              <p:cNvSpPr txBox="1"/>
              <p:nvPr/>
            </p:nvSpPr>
            <p:spPr>
              <a:xfrm>
                <a:off x="323528" y="332656"/>
                <a:ext cx="1676934" cy="630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B63B03-FE40-F12C-DE3F-A22E12B59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2656"/>
                <a:ext cx="1676934" cy="630109"/>
              </a:xfrm>
              <a:prstGeom prst="rect">
                <a:avLst/>
              </a:prstGeom>
              <a:blipFill>
                <a:blip r:embed="rId3"/>
                <a:stretch>
                  <a:fillRect l="-3759" t="-2000" b="-1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558232-4843-E680-33BA-8ADAD3AC1BA3}"/>
                  </a:ext>
                </a:extLst>
              </p:cNvPr>
              <p:cNvSpPr txBox="1"/>
              <p:nvPr/>
            </p:nvSpPr>
            <p:spPr>
              <a:xfrm>
                <a:off x="323528" y="1379212"/>
                <a:ext cx="4147930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×3.75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𝑒𝑉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558232-4843-E680-33BA-8ADAD3AC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79212"/>
                <a:ext cx="4147930" cy="398955"/>
              </a:xfrm>
              <a:prstGeom prst="rect">
                <a:avLst/>
              </a:prstGeom>
              <a:blipFill>
                <a:blip r:embed="rId4"/>
                <a:stretch>
                  <a:fillRect l="-915" t="-6061" r="-610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7FA1E72-A963-DF05-12F5-3CC4F9043907}"/>
              </a:ext>
            </a:extLst>
          </p:cNvPr>
          <p:cNvSpPr txBox="1"/>
          <p:nvPr/>
        </p:nvSpPr>
        <p:spPr>
          <a:xfrm>
            <a:off x="5220072" y="949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SENSEI (arXiv:1901.10478)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001E0A-E4D6-CBB9-3546-0798107D6644}"/>
              </a:ext>
            </a:extLst>
          </p:cNvPr>
          <p:cNvSpPr txBox="1"/>
          <p:nvPr/>
        </p:nvSpPr>
        <p:spPr>
          <a:xfrm>
            <a:off x="4891850" y="1786913"/>
            <a:ext cx="493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Ionization energy per pair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8428E8-CBB6-47B4-0C09-BAA0A8776325}"/>
              </a:ext>
            </a:extLst>
          </p:cNvPr>
          <p:cNvCxnSpPr/>
          <p:nvPr/>
        </p:nvCxnSpPr>
        <p:spPr>
          <a:xfrm flipV="1">
            <a:off x="1496406" y="1888903"/>
            <a:ext cx="504056" cy="41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F3BE30-AAF6-3F42-56D4-388C016E8BEC}"/>
                  </a:ext>
                </a:extLst>
              </p:cNvPr>
              <p:cNvSpPr txBox="1"/>
              <p:nvPr/>
            </p:nvSpPr>
            <p:spPr>
              <a:xfrm>
                <a:off x="106553" y="3696292"/>
                <a:ext cx="4897464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DE" dirty="0"/>
                  <a:t>=1.2 eV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F3BE30-AAF6-3F42-56D4-388C016E8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" y="3696292"/>
                <a:ext cx="4897464" cy="491288"/>
              </a:xfrm>
              <a:prstGeom prst="rect">
                <a:avLst/>
              </a:prstGeom>
              <a:blipFill>
                <a:blip r:embed="rId5"/>
                <a:stretch>
                  <a:fillRect l="-258" t="-7500" b="-2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C53F977-B6EE-CEE5-133E-C77EDCDDEDC9}"/>
              </a:ext>
            </a:extLst>
          </p:cNvPr>
          <p:cNvSpPr txBox="1"/>
          <p:nvPr/>
        </p:nvSpPr>
        <p:spPr>
          <a:xfrm>
            <a:off x="96800" y="2348880"/>
            <a:ext cx="35404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“B</a:t>
            </a:r>
            <a:r>
              <a:rPr lang="en-DE" dirty="0"/>
              <a:t>and gap” (move the electron from valence band to conduction band)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15C9C5-4CE7-2162-35B1-D80C36CA5D33}"/>
              </a:ext>
            </a:extLst>
          </p:cNvPr>
          <p:cNvCxnSpPr>
            <a:cxnSpLocks/>
          </p:cNvCxnSpPr>
          <p:nvPr/>
        </p:nvCxnSpPr>
        <p:spPr>
          <a:xfrm flipH="1" flipV="1">
            <a:off x="3995936" y="1821697"/>
            <a:ext cx="792088" cy="297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8AA696E-21A3-5ACC-214E-5F077B6A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206" y="2478565"/>
            <a:ext cx="5500587" cy="43112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B389EF-5523-8618-39D4-DBA361CA6852}"/>
              </a:ext>
            </a:extLst>
          </p:cNvPr>
          <p:cNvSpPr txBox="1"/>
          <p:nvPr/>
        </p:nvSpPr>
        <p:spPr>
          <a:xfrm>
            <a:off x="10936" y="6328171"/>
            <a:ext cx="4912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From Electrons to Energy</a:t>
            </a:r>
          </a:p>
        </p:txBody>
      </p:sp>
    </p:spTree>
    <p:extLst>
      <p:ext uri="{BB962C8B-B14F-4D97-AF65-F5344CB8AC3E}">
        <p14:creationId xmlns:p14="http://schemas.microsoft.com/office/powerpoint/2010/main" val="219803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ABD42-14CE-744A-3335-47CB92C43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FC177-6A37-4B40-DE1C-98738D493C23}"/>
              </a:ext>
            </a:extLst>
          </p:cNvPr>
          <p:cNvSpPr txBox="1"/>
          <p:nvPr/>
        </p:nvSpPr>
        <p:spPr>
          <a:xfrm>
            <a:off x="395536" y="243512"/>
            <a:ext cx="83529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High-Energy Events and Their Contamination</a:t>
            </a:r>
          </a:p>
          <a:p>
            <a:pPr>
              <a:buNone/>
            </a:pPr>
            <a:br>
              <a:rPr lang="en-GB" dirty="0"/>
            </a:br>
            <a:endParaRPr lang="en-GB" dirty="0"/>
          </a:p>
          <a:p>
            <a:pPr>
              <a:buNone/>
            </a:pPr>
            <a:r>
              <a:rPr lang="en-GB" dirty="0"/>
              <a:t>High-energy particles: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cosmic rays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Compton electrons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gamma interactions</a:t>
            </a:r>
          </a:p>
          <a:p>
            <a:pPr>
              <a:buNone/>
            </a:pPr>
            <a:br>
              <a:rPr lang="en-GB" dirty="0"/>
            </a:br>
            <a:endParaRPr lang="en-GB" dirty="0"/>
          </a:p>
          <a:p>
            <a:pPr>
              <a:buNone/>
            </a:pPr>
            <a:r>
              <a:rPr lang="en-GB" dirty="0"/>
              <a:t>produce: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clusters with </a:t>
            </a:r>
            <a:r>
              <a:rPr lang="en-GB" b="1" dirty="0"/>
              <a:t>thousands of electrons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halos of </a:t>
            </a:r>
            <a:r>
              <a:rPr lang="en-GB" b="1" dirty="0"/>
              <a:t>10–20 electrons</a:t>
            </a:r>
            <a:r>
              <a:rPr lang="en-GB" dirty="0"/>
              <a:t> around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contaminating the few-electron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072ED-5FA2-3825-DCA8-C53F4028A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72" y="908720"/>
            <a:ext cx="4049587" cy="317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square with green circles&#10;&#10;AI-generated content may be incorrect.">
            <a:extLst>
              <a:ext uri="{FF2B5EF4-FFF2-40B4-BE49-F238E27FC236}">
                <a16:creationId xmlns:a16="http://schemas.microsoft.com/office/drawing/2014/main" id="{1669D372-F0C1-8635-EDCA-5E9DF69D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479352"/>
            <a:ext cx="3968749" cy="3899295"/>
          </a:xfrm>
          <a:prstGeom prst="rect">
            <a:avLst/>
          </a:prstGeom>
        </p:spPr>
      </p:pic>
      <p:pic>
        <p:nvPicPr>
          <p:cNvPr id="3" name="Picture 2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9FC27505-02AB-7ED1-3AE7-8EB05EAC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1841500"/>
            <a:ext cx="3968751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2408"/>
      </p:ext>
    </p:extLst>
  </p:cSld>
  <p:clrMapOvr>
    <a:masterClrMapping/>
  </p:clrMapOvr>
</p:sld>
</file>

<file path=ppt/theme/theme1.xml><?xml version="1.0" encoding="utf-8"?>
<a:theme xmlns:a="http://schemas.openxmlformats.org/drawingml/2006/main" name="FIAS">
  <a:themeElements>
    <a:clrScheme name="Goethe Universität">
      <a:dk1>
        <a:srgbClr val="000000"/>
      </a:dk1>
      <a:lt1>
        <a:srgbClr val="FFFFFF"/>
      </a:lt1>
      <a:dk2>
        <a:srgbClr val="AF1D1D"/>
      </a:dk2>
      <a:lt2>
        <a:srgbClr val="ECA394"/>
      </a:lt2>
      <a:accent1>
        <a:srgbClr val="00498D"/>
      </a:accent1>
      <a:accent2>
        <a:srgbClr val="7FA4C4"/>
      </a:accent2>
      <a:accent3>
        <a:srgbClr val="608955"/>
      </a:accent3>
      <a:accent4>
        <a:srgbClr val="9BBB8F"/>
      </a:accent4>
      <a:accent5>
        <a:srgbClr val="F8994A"/>
      </a:accent5>
      <a:accent6>
        <a:srgbClr val="F9D349"/>
      </a:accent6>
      <a:hlink>
        <a:srgbClr val="608955"/>
      </a:hlink>
      <a:folHlink>
        <a:srgbClr val="9BBB8F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solidFill>
            <a:srgbClr val="00648C"/>
          </a:solidFill>
          <a:miter lim="800000"/>
          <a:headEnd/>
          <a:tailEnd/>
        </a:ln>
        <a:effectLst/>
      </a:spPr>
      <a:bodyPr anchor="ctr" anchorCtr="1"/>
      <a:lstStyle>
        <a:defPPr eaLnBrk="0" hangingPunct="0">
          <a:defRPr sz="1600" b="1" smtClean="0">
            <a:solidFill>
              <a:schemeClr val="bg1"/>
            </a:solidFill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GoetheDesign1 1">
        <a:dk1>
          <a:srgbClr val="000000"/>
        </a:dk1>
        <a:lt1>
          <a:srgbClr val="FFFFFF"/>
        </a:lt1>
        <a:dk2>
          <a:srgbClr val="AF1D1D"/>
        </a:dk2>
        <a:lt2>
          <a:srgbClr val="ECA394"/>
        </a:lt2>
        <a:accent1>
          <a:srgbClr val="00498D"/>
        </a:accent1>
        <a:accent2>
          <a:srgbClr val="7FA4C4"/>
        </a:accent2>
        <a:accent3>
          <a:srgbClr val="FFFFFF"/>
        </a:accent3>
        <a:accent4>
          <a:srgbClr val="000000"/>
        </a:accent4>
        <a:accent5>
          <a:srgbClr val="AAB1C5"/>
        </a:accent5>
        <a:accent6>
          <a:srgbClr val="7294B1"/>
        </a:accent6>
        <a:hlink>
          <a:srgbClr val="608955"/>
        </a:hlink>
        <a:folHlink>
          <a:srgbClr val="9BBB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03C32C-CAF8-464C-A4BE-0C1EBE5D3C1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2509</TotalTime>
  <Words>265</Words>
  <Application>Microsoft Macintosh PowerPoint</Application>
  <PresentationFormat>On-screen Show (4:3)</PresentationFormat>
  <Paragraphs>59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Gulim</vt:lpstr>
      <vt:lpstr>Arial</vt:lpstr>
      <vt:lpstr>Arial Black</vt:lpstr>
      <vt:lpstr>Calibri</vt:lpstr>
      <vt:lpstr>Calibri Light</vt:lpstr>
      <vt:lpstr>Cambria Math</vt:lpstr>
      <vt:lpstr>Times New Roman</vt:lpstr>
      <vt:lpstr>Wingdings</vt:lpstr>
      <vt:lpstr>FIAS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Theory and HPC</dc:title>
  <dc:creator>Benutzer01</dc:creator>
  <cp:lastModifiedBy>Adrian William Romero Jorge</cp:lastModifiedBy>
  <cp:revision>1298</cp:revision>
  <cp:lastPrinted>2017-10-02T19:29:15Z</cp:lastPrinted>
  <dcterms:created xsi:type="dcterms:W3CDTF">2014-11-22T21:28:38Z</dcterms:created>
  <dcterms:modified xsi:type="dcterms:W3CDTF">2025-11-20T13:14:00Z</dcterms:modified>
</cp:coreProperties>
</file>